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9" r:id="rId4"/>
    <p:sldId id="257" r:id="rId5"/>
    <p:sldId id="258" r:id="rId6"/>
    <p:sldId id="259" r:id="rId7"/>
    <p:sldId id="261" r:id="rId8"/>
    <p:sldId id="263" r:id="rId9"/>
    <p:sldId id="264" r:id="rId10"/>
    <p:sldId id="262" r:id="rId11"/>
    <p:sldId id="265" r:id="rId12"/>
    <p:sldId id="268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8" d="100"/>
          <a:sy n="78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5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6A7E-9102-4E4C-8527-5EE4CDC9F53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9B8B-2B64-44D0-9F31-6F18E68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5" y="1013786"/>
            <a:ext cx="7072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Section 3.8 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Exponential Growth and Decay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9DBD44-E381-40D1-9B4F-85008CF4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39" y="662602"/>
            <a:ext cx="6953250" cy="435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FEE0B-084D-47E7-8553-4CE92E34F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39" y="5095875"/>
            <a:ext cx="5105400" cy="1762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F75647-5DA2-4031-B169-ACEC4931F246}"/>
              </a:ext>
            </a:extLst>
          </p:cNvPr>
          <p:cNvSpPr/>
          <p:nvPr/>
        </p:nvSpPr>
        <p:spPr>
          <a:xfrm>
            <a:off x="691662" y="1981200"/>
            <a:ext cx="7760676" cy="4876800"/>
          </a:xfrm>
          <a:prstGeom prst="rect">
            <a:avLst/>
          </a:prstGeom>
          <a:solidFill>
            <a:schemeClr val="bg1"/>
          </a:solidFill>
          <a:ln>
            <a:solidFill>
              <a:srgbClr val="0E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C2FF6-D7E1-44A7-B557-C2DB9D8F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30" y="428625"/>
            <a:ext cx="6981825" cy="407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78230-96FA-408C-AF63-88C5C08B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215" y="1038225"/>
            <a:ext cx="2838450" cy="23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A97AF-C09A-4A8C-B102-BCEB5413E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30" y="5021140"/>
            <a:ext cx="67437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23F22-A1F7-48B6-9362-031ECCFC13AF}"/>
              </a:ext>
            </a:extLst>
          </p:cNvPr>
          <p:cNvSpPr txBox="1"/>
          <p:nvPr/>
        </p:nvSpPr>
        <p:spPr>
          <a:xfrm>
            <a:off x="867508" y="574431"/>
            <a:ext cx="8030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EXAMPLE 4</a:t>
            </a:r>
            <a:r>
              <a:rPr lang="en-US" dirty="0">
                <a:solidFill>
                  <a:srgbClr val="00B0F0"/>
                </a:solidFill>
              </a:rPr>
              <a:t>   </a:t>
            </a:r>
            <a:r>
              <a:rPr lang="en-US" dirty="0"/>
              <a:t>An application in forensic science.</a:t>
            </a:r>
          </a:p>
          <a:p>
            <a:endParaRPr lang="en-US" dirty="0"/>
          </a:p>
          <a:p>
            <a:r>
              <a:rPr lang="en-US" dirty="0"/>
              <a:t>A person was found dead inside his apartment at 8pm. His body temperature was 78</a:t>
            </a:r>
            <a:r>
              <a:rPr lang="en-US" dirty="0">
                <a:sym typeface="Symbol" panose="05050102010706020507" pitchFamily="18" charset="2"/>
              </a:rPr>
              <a:t>F when found, and then measured</a:t>
            </a:r>
            <a:r>
              <a:rPr lang="en-US" dirty="0"/>
              <a:t> again to be 76</a:t>
            </a:r>
            <a:r>
              <a:rPr lang="en-US" dirty="0">
                <a:sym typeface="Symbol" panose="05050102010706020507" pitchFamily="18" charset="2"/>
              </a:rPr>
              <a:t>F an hour later. If the room temperature was 70 and we assume that the person’s body temperature was 98.6F (same as an average person) when he was alive, deduce the time that he was “murdered”.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8EEB3-38C9-44E2-9862-D804DDEBFEE8}"/>
              </a:ext>
            </a:extLst>
          </p:cNvPr>
          <p:cNvSpPr txBox="1"/>
          <p:nvPr/>
        </p:nvSpPr>
        <p:spPr>
          <a:xfrm>
            <a:off x="1031631" y="2977662"/>
            <a:ext cx="648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Solution:</a:t>
            </a:r>
          </a:p>
          <a:p>
            <a:r>
              <a:rPr lang="en-US" dirty="0"/>
              <a:t>Set </a:t>
            </a:r>
            <a:r>
              <a:rPr lang="en-US" i="1" dirty="0"/>
              <a:t>t</a:t>
            </a:r>
            <a:r>
              <a:rPr lang="en-US" dirty="0"/>
              <a:t> = 0 at 8pm, and thus </a:t>
            </a:r>
            <a:r>
              <a:rPr lang="en-US" i="1" dirty="0"/>
              <a:t>t</a:t>
            </a:r>
            <a:r>
              <a:rPr lang="en-US" dirty="0"/>
              <a:t> = 1 at 9pm.  </a:t>
            </a:r>
            <a:r>
              <a:rPr lang="en-US" i="1" dirty="0"/>
              <a:t>T</a:t>
            </a:r>
            <a:r>
              <a:rPr lang="en-US" baseline="-25000" dirty="0"/>
              <a:t>s</a:t>
            </a:r>
            <a:r>
              <a:rPr lang="en-US" dirty="0"/>
              <a:t> = 70 and let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T</a:t>
            </a:r>
            <a:r>
              <a:rPr lang="en-US" dirty="0"/>
              <a:t> – 70.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C603E-AECF-4C9F-9577-439B0FA35F8C}"/>
                  </a:ext>
                </a:extLst>
              </p:cNvPr>
              <p:cNvSpPr txBox="1"/>
              <p:nvPr/>
            </p:nvSpPr>
            <p:spPr>
              <a:xfrm>
                <a:off x="1137138" y="3995899"/>
                <a:ext cx="1547668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C603E-AECF-4C9F-9577-439B0FA35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38" y="3995899"/>
                <a:ext cx="1547668" cy="281937"/>
              </a:xfrm>
              <a:prstGeom prst="rect">
                <a:avLst/>
              </a:prstGeom>
              <a:blipFill>
                <a:blip r:embed="rId2"/>
                <a:stretch>
                  <a:fillRect l="-3557" t="-4255" r="-15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2CB3C0-E1A9-4002-A79C-984612EBD230}"/>
                  </a:ext>
                </a:extLst>
              </p:cNvPr>
              <p:cNvSpPr txBox="1"/>
              <p:nvPr/>
            </p:nvSpPr>
            <p:spPr>
              <a:xfrm>
                <a:off x="3211747" y="3883315"/>
                <a:ext cx="2125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=78 −70=8.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2CB3C0-E1A9-4002-A79C-984612EBD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47" y="3883315"/>
                <a:ext cx="2125582" cy="276999"/>
              </a:xfrm>
              <a:prstGeom prst="rect">
                <a:avLst/>
              </a:prstGeom>
              <a:blipFill>
                <a:blip r:embed="rId3"/>
                <a:stretch>
                  <a:fillRect l="-22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CFA6B9-B2BD-4E56-B578-1FCED4E10BC5}"/>
                  </a:ext>
                </a:extLst>
              </p:cNvPr>
              <p:cNvSpPr txBox="1"/>
              <p:nvPr/>
            </p:nvSpPr>
            <p:spPr>
              <a:xfrm>
                <a:off x="3211747" y="4241580"/>
                <a:ext cx="2125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=76 −70=6.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CFA6B9-B2BD-4E56-B578-1FCED4E1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47" y="4241580"/>
                <a:ext cx="2125582" cy="276999"/>
              </a:xfrm>
              <a:prstGeom prst="rect">
                <a:avLst/>
              </a:prstGeom>
              <a:blipFill>
                <a:blip r:embed="rId4"/>
                <a:stretch>
                  <a:fillRect l="-22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993E73-78BF-4F76-8884-F58EDAC700E4}"/>
                  </a:ext>
                </a:extLst>
              </p:cNvPr>
              <p:cNvSpPr txBox="1"/>
              <p:nvPr/>
            </p:nvSpPr>
            <p:spPr>
              <a:xfrm>
                <a:off x="1137138" y="4781345"/>
                <a:ext cx="3888437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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     6=8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993E73-78BF-4F76-8884-F58EDAC70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38" y="4781345"/>
                <a:ext cx="3888437" cy="300660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31571-8111-4D45-AD42-37CE24470E55}"/>
                  </a:ext>
                </a:extLst>
              </p:cNvPr>
              <p:cNvSpPr txBox="1"/>
              <p:nvPr/>
            </p:nvSpPr>
            <p:spPr>
              <a:xfrm>
                <a:off x="1137138" y="5435188"/>
                <a:ext cx="2454839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=−0.2877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31571-8111-4D45-AD42-37CE24470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38" y="5435188"/>
                <a:ext cx="2454839" cy="414537"/>
              </a:xfrm>
              <a:prstGeom prst="rect">
                <a:avLst/>
              </a:prstGeom>
              <a:blipFill>
                <a:blip r:embed="rId6"/>
                <a:stretch>
                  <a:fillRect r="-2736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96E1CA-C9D9-4726-B98D-65BA63E13565}"/>
                  </a:ext>
                </a:extLst>
              </p:cNvPr>
              <p:cNvSpPr txBox="1"/>
              <p:nvPr/>
            </p:nvSpPr>
            <p:spPr>
              <a:xfrm>
                <a:off x="1446840" y="6100857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−0.2877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96E1CA-C9D9-4726-B98D-65BA63E13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840" y="6100857"/>
                <a:ext cx="1764907" cy="276999"/>
              </a:xfrm>
              <a:prstGeom prst="rect">
                <a:avLst/>
              </a:prstGeom>
              <a:blipFill>
                <a:blip r:embed="rId7"/>
                <a:stretch>
                  <a:fillRect l="-2759" t="-4444" r="-6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E8B18EC-75F8-4D01-981D-95BD0F4B71BC}"/>
              </a:ext>
            </a:extLst>
          </p:cNvPr>
          <p:cNvSpPr txBox="1"/>
          <p:nvPr/>
        </p:nvSpPr>
        <p:spPr>
          <a:xfrm>
            <a:off x="3615150" y="6283569"/>
            <a:ext cx="52826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 will use this formula to find </a:t>
            </a:r>
            <a:r>
              <a:rPr lang="en-US" i="1" dirty="0"/>
              <a:t>t</a:t>
            </a:r>
            <a:r>
              <a:rPr lang="en-US" dirty="0"/>
              <a:t> when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98.6 – 70 </a:t>
            </a:r>
          </a:p>
        </p:txBody>
      </p:sp>
    </p:spTree>
    <p:extLst>
      <p:ext uri="{BB962C8B-B14F-4D97-AF65-F5344CB8AC3E}">
        <p14:creationId xmlns:p14="http://schemas.microsoft.com/office/powerpoint/2010/main" val="193594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2CBD3-66E5-4D3D-A3B5-C1C6EDC573A7}"/>
              </a:ext>
            </a:extLst>
          </p:cNvPr>
          <p:cNvSpPr txBox="1"/>
          <p:nvPr/>
        </p:nvSpPr>
        <p:spPr>
          <a:xfrm>
            <a:off x="785447" y="257909"/>
            <a:ext cx="648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Solution:</a:t>
            </a:r>
          </a:p>
          <a:p>
            <a:r>
              <a:rPr lang="en-US" dirty="0"/>
              <a:t>Set </a:t>
            </a:r>
            <a:r>
              <a:rPr lang="en-US" i="1" dirty="0"/>
              <a:t>t</a:t>
            </a:r>
            <a:r>
              <a:rPr lang="en-US" dirty="0"/>
              <a:t> = 0 at 8pm, and thus </a:t>
            </a:r>
            <a:r>
              <a:rPr lang="en-US" i="1" dirty="0"/>
              <a:t>t</a:t>
            </a:r>
            <a:r>
              <a:rPr lang="en-US" dirty="0"/>
              <a:t> = 1 at 9pm.  </a:t>
            </a:r>
            <a:r>
              <a:rPr lang="en-US" i="1" dirty="0"/>
              <a:t>T</a:t>
            </a:r>
            <a:r>
              <a:rPr lang="en-US" baseline="-25000" dirty="0"/>
              <a:t>s</a:t>
            </a:r>
            <a:r>
              <a:rPr lang="en-US" dirty="0"/>
              <a:t> = 70 and let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T</a:t>
            </a:r>
            <a:r>
              <a:rPr lang="en-US" dirty="0"/>
              <a:t> – 70.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F0C815-7CED-4556-887E-D53567624FE6}"/>
                  </a:ext>
                </a:extLst>
              </p:cNvPr>
              <p:cNvSpPr txBox="1"/>
              <p:nvPr/>
            </p:nvSpPr>
            <p:spPr>
              <a:xfrm>
                <a:off x="890954" y="1276146"/>
                <a:ext cx="1547668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F0C815-7CED-4556-887E-D53567624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4" y="1276146"/>
                <a:ext cx="1547668" cy="281937"/>
              </a:xfrm>
              <a:prstGeom prst="rect">
                <a:avLst/>
              </a:prstGeom>
              <a:blipFill>
                <a:blip r:embed="rId2"/>
                <a:stretch>
                  <a:fillRect l="-3543" t="-4255" r="-11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854FEA-4FAE-444D-A188-26DF2C73A40D}"/>
                  </a:ext>
                </a:extLst>
              </p:cNvPr>
              <p:cNvSpPr txBox="1"/>
              <p:nvPr/>
            </p:nvSpPr>
            <p:spPr>
              <a:xfrm>
                <a:off x="2965563" y="1163562"/>
                <a:ext cx="2125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=78 −70=8.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854FEA-4FAE-444D-A188-26DF2C73A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63" y="1163562"/>
                <a:ext cx="2125582" cy="276999"/>
              </a:xfrm>
              <a:prstGeom prst="rect">
                <a:avLst/>
              </a:prstGeom>
              <a:blipFill>
                <a:blip r:embed="rId3"/>
                <a:stretch>
                  <a:fillRect l="-22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29F230-6B7B-48CF-A449-E644E06F4271}"/>
                  </a:ext>
                </a:extLst>
              </p:cNvPr>
              <p:cNvSpPr txBox="1"/>
              <p:nvPr/>
            </p:nvSpPr>
            <p:spPr>
              <a:xfrm>
                <a:off x="2965563" y="1521827"/>
                <a:ext cx="2125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=76 −70=6.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29F230-6B7B-48CF-A449-E644E06F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63" y="1521827"/>
                <a:ext cx="2125582" cy="276999"/>
              </a:xfrm>
              <a:prstGeom prst="rect">
                <a:avLst/>
              </a:prstGeom>
              <a:blipFill>
                <a:blip r:embed="rId4"/>
                <a:stretch>
                  <a:fillRect l="-22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43440-4E13-4F33-A1BF-633482A0C681}"/>
                  </a:ext>
                </a:extLst>
              </p:cNvPr>
              <p:cNvSpPr txBox="1"/>
              <p:nvPr/>
            </p:nvSpPr>
            <p:spPr>
              <a:xfrm>
                <a:off x="890954" y="2061592"/>
                <a:ext cx="3888437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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     6=8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43440-4E13-4F33-A1BF-633482A0C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4" y="2061592"/>
                <a:ext cx="3888437" cy="300660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3C86ED-FD94-4BB6-81FD-2369B5157D5F}"/>
                  </a:ext>
                </a:extLst>
              </p:cNvPr>
              <p:cNvSpPr txBox="1"/>
              <p:nvPr/>
            </p:nvSpPr>
            <p:spPr>
              <a:xfrm>
                <a:off x="890954" y="2715435"/>
                <a:ext cx="2454839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=−0.2877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3C86ED-FD94-4BB6-81FD-2369B515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4" y="2715435"/>
                <a:ext cx="2454839" cy="414537"/>
              </a:xfrm>
              <a:prstGeom prst="rect">
                <a:avLst/>
              </a:prstGeom>
              <a:blipFill>
                <a:blip r:embed="rId6"/>
                <a:stretch>
                  <a:fillRect r="-273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11271-8FE6-4FC8-817C-E952753EB440}"/>
                  </a:ext>
                </a:extLst>
              </p:cNvPr>
              <p:cNvSpPr txBox="1"/>
              <p:nvPr/>
            </p:nvSpPr>
            <p:spPr>
              <a:xfrm>
                <a:off x="1200656" y="3381104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−0.2877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11271-8FE6-4FC8-817C-E952753EB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56" y="3381104"/>
                <a:ext cx="1764907" cy="276999"/>
              </a:xfrm>
              <a:prstGeom prst="rect">
                <a:avLst/>
              </a:prstGeom>
              <a:blipFill>
                <a:blip r:embed="rId7"/>
                <a:stretch>
                  <a:fillRect l="-2768" t="-4444" r="-6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8AFE0D-8DCB-4D6F-A4CA-14400E5C65A2}"/>
                  </a:ext>
                </a:extLst>
              </p:cNvPr>
              <p:cNvSpPr txBox="1"/>
              <p:nvPr/>
            </p:nvSpPr>
            <p:spPr>
              <a:xfrm>
                <a:off x="785447" y="3997569"/>
                <a:ext cx="772550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before the person died, his temperature should be 98.6, hence </a:t>
                </a:r>
                <a:br>
                  <a:rPr lang="en-US" dirty="0"/>
                </a:br>
                <a:r>
                  <a:rPr lang="en-US" dirty="0"/>
                  <a:t>                  </a:t>
                </a:r>
                <a:r>
                  <a:rPr lang="en-US" i="1" dirty="0"/>
                  <a:t>y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 = 98.6 – 70 = 28.6</a:t>
                </a:r>
              </a:p>
              <a:p>
                <a:endParaRPr lang="en-US" dirty="0"/>
              </a:p>
              <a:p>
                <a:r>
                  <a:rPr lang="en-US" dirty="0"/>
                  <a:t>Plug this into the equation, we have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28.6 = 8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−0.2877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this we can calculate </a:t>
                </a:r>
                <a:r>
                  <a:rPr lang="en-US" i="1" dirty="0"/>
                  <a:t>t</a:t>
                </a:r>
                <a:r>
                  <a:rPr lang="en-US" dirty="0"/>
                  <a:t> = -4.428 (negative means before 8pm), hence it is about 3:34pm.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8AFE0D-8DCB-4D6F-A4CA-14400E5C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7" y="3997569"/>
                <a:ext cx="7725507" cy="2031325"/>
              </a:xfrm>
              <a:prstGeom prst="rect">
                <a:avLst/>
              </a:prstGeom>
              <a:blipFill>
                <a:blip r:embed="rId8"/>
                <a:stretch>
                  <a:fillRect l="-710"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22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EEEFD-89E8-43E8-9B39-32EE2BFB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16" y="353654"/>
            <a:ext cx="7010400" cy="287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6160B-3D3C-4556-A5A8-A415EDD35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16" y="3230204"/>
            <a:ext cx="6248400" cy="300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CAC6D-7A17-4618-BEBF-D7E5BD652762}"/>
              </a:ext>
            </a:extLst>
          </p:cNvPr>
          <p:cNvSpPr txBox="1"/>
          <p:nvPr/>
        </p:nvSpPr>
        <p:spPr>
          <a:xfrm>
            <a:off x="876218" y="827842"/>
            <a:ext cx="11480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49376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047F2-2419-476A-86CA-53041568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57520"/>
            <a:ext cx="6972300" cy="4238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25FEF0-08DA-46CD-AD96-3C3C4FC4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5023822"/>
            <a:ext cx="70389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05D7D-685C-468F-825E-F82CBFA2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63544"/>
            <a:ext cx="8305800" cy="666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1B694-A4E7-4027-9F2C-5A4BC6505F65}"/>
              </a:ext>
            </a:extLst>
          </p:cNvPr>
          <p:cNvSpPr txBox="1"/>
          <p:nvPr/>
        </p:nvSpPr>
        <p:spPr>
          <a:xfrm>
            <a:off x="1258375" y="1345704"/>
            <a:ext cx="7358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many natural phenomena, the growth (or decay) in quantity can be modelled by an exponential function.</a:t>
            </a:r>
          </a:p>
          <a:p>
            <a:endParaRPr lang="en-US" dirty="0"/>
          </a:p>
          <a:p>
            <a:r>
              <a:rPr lang="en-US" dirty="0"/>
              <a:t>For example, if one person is infected with COVID-19, and on average each person will spread it to 3 other people, then the 3 people will spread the virus to 9 other people. And if we repeated this process 10 time, the number of people infected will be 3</a:t>
            </a:r>
            <a:r>
              <a:rPr lang="en-US" baseline="30000" dirty="0"/>
              <a:t>10</a:t>
            </a:r>
            <a:r>
              <a:rPr lang="en-US" dirty="0"/>
              <a:t> = 59,049.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26934-A24D-4533-9594-E350F92FCF82}"/>
              </a:ext>
            </a:extLst>
          </p:cNvPr>
          <p:cNvSpPr txBox="1"/>
          <p:nvPr/>
        </p:nvSpPr>
        <p:spPr>
          <a:xfrm>
            <a:off x="3437092" y="3640569"/>
            <a:ext cx="4909739" cy="6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model this growth by an exponential function    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 = 3</a:t>
            </a:r>
            <a:r>
              <a:rPr lang="en-US" i="1" baseline="30000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.</a:t>
            </a:r>
            <a:r>
              <a:rPr lang="en-US" baseline="30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BC8AA-E0AF-4CAC-8D5B-92911E299D3B}"/>
              </a:ext>
            </a:extLst>
          </p:cNvPr>
          <p:cNvSpPr txBox="1"/>
          <p:nvPr/>
        </p:nvSpPr>
        <p:spPr>
          <a:xfrm>
            <a:off x="3437092" y="4402849"/>
            <a:ext cx="54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so special about this function is that when you differentiate it, you get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A97C1-C9F2-41AF-9154-68B13DBDA55B}"/>
                  </a:ext>
                </a:extLst>
              </p:cNvPr>
              <p:cNvSpPr txBox="1"/>
              <p:nvPr/>
            </p:nvSpPr>
            <p:spPr>
              <a:xfrm>
                <a:off x="3981085" y="5055769"/>
                <a:ext cx="382175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A97C1-C9F2-41AF-9154-68B13DBDA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85" y="5055769"/>
                <a:ext cx="3821752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animal, table&#10;&#10;Description automatically generated">
            <a:extLst>
              <a:ext uri="{FF2B5EF4-FFF2-40B4-BE49-F238E27FC236}">
                <a16:creationId xmlns:a16="http://schemas.microsoft.com/office/drawing/2014/main" id="{7FA21CEE-B01B-48C9-8BBB-4178E58CE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2" y="3461685"/>
            <a:ext cx="2762250" cy="1552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E3721-9921-4769-820D-1CB95EB9DF8B}"/>
              </a:ext>
            </a:extLst>
          </p:cNvPr>
          <p:cNvSpPr txBox="1"/>
          <p:nvPr/>
        </p:nvSpPr>
        <p:spPr>
          <a:xfrm>
            <a:off x="766005" y="5911436"/>
            <a:ext cx="73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other words, the derivative is a </a:t>
            </a:r>
            <a:r>
              <a:rPr lang="en-US" i="1" dirty="0">
                <a:solidFill>
                  <a:srgbClr val="FF0000"/>
                </a:solidFill>
              </a:rPr>
              <a:t>constant multiple </a:t>
            </a:r>
            <a:r>
              <a:rPr lang="en-US" dirty="0"/>
              <a:t>of the original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10747 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A4113-8333-4DEF-ADBB-D52E54CFD191}"/>
              </a:ext>
            </a:extLst>
          </p:cNvPr>
          <p:cNvSpPr txBox="1"/>
          <p:nvPr/>
        </p:nvSpPr>
        <p:spPr>
          <a:xfrm>
            <a:off x="1277816" y="890954"/>
            <a:ext cx="735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Mathematicians proved that if any function y(t) whose derivative is a constant times the function y(t) itself, then this function must be an exponential function, and the base can be assumed to be the number “</a:t>
            </a:r>
            <a:r>
              <a:rPr lang="en-US" i="1" dirty="0"/>
              <a:t>e</a:t>
            </a:r>
            <a:r>
              <a:rPr lang="en-US" dirty="0"/>
              <a:t>”,</a:t>
            </a:r>
          </a:p>
          <a:p>
            <a:r>
              <a:rPr lang="en-US" dirty="0"/>
              <a:t>by adjusting the constant if necessary.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CA326-CF85-4BE9-9935-689CA0B3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02" y="2465380"/>
            <a:ext cx="7067550" cy="128587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203E104-812D-489A-A65F-A271BB6839FE}"/>
              </a:ext>
            </a:extLst>
          </p:cNvPr>
          <p:cNvSpPr/>
          <p:nvPr/>
        </p:nvSpPr>
        <p:spPr>
          <a:xfrm>
            <a:off x="4953001" y="3751255"/>
            <a:ext cx="2356338" cy="1002323"/>
          </a:xfrm>
          <a:prstGeom prst="wedgeEllipseCallout">
            <a:avLst>
              <a:gd name="adj1" fmla="val -42193"/>
              <a:gd name="adj2" fmla="val -91887"/>
            </a:avLst>
          </a:prstGeom>
          <a:solidFill>
            <a:srgbClr val="0EE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is called the relative growth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DE6DCC-72B5-4F6B-9FCB-CBA7F1A5B556}"/>
                  </a:ext>
                </a:extLst>
              </p:cNvPr>
              <p:cNvSpPr txBox="1"/>
              <p:nvPr/>
            </p:nvSpPr>
            <p:spPr>
              <a:xfrm>
                <a:off x="1363110" y="4268022"/>
                <a:ext cx="2827890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i="1" dirty="0">
                    <a:solidFill>
                      <a:srgbClr val="FF0000"/>
                    </a:solidFill>
                  </a:rPr>
                  <a:t>growth rate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DE6DCC-72B5-4F6B-9FCB-CBA7F1A5B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10" y="4268022"/>
                <a:ext cx="2827890" cy="491288"/>
              </a:xfrm>
              <a:prstGeom prst="rect">
                <a:avLst/>
              </a:prstGeom>
              <a:blipFill>
                <a:blip r:embed="rId3"/>
                <a:stretch>
                  <a:fillRect r="-172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2CF39-DDA2-45E7-9750-9AD19112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02" y="645231"/>
            <a:ext cx="6953250" cy="4143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EC6869-7159-42CD-BC70-B4E675DEBA42}"/>
              </a:ext>
            </a:extLst>
          </p:cNvPr>
          <p:cNvSpPr/>
          <p:nvPr/>
        </p:nvSpPr>
        <p:spPr>
          <a:xfrm>
            <a:off x="691662" y="1910862"/>
            <a:ext cx="7760676" cy="465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39C6D-12B0-4365-98C5-F4ED9E147F7F}"/>
              </a:ext>
            </a:extLst>
          </p:cNvPr>
          <p:cNvCxnSpPr/>
          <p:nvPr/>
        </p:nvCxnSpPr>
        <p:spPr>
          <a:xfrm>
            <a:off x="1688123" y="1359877"/>
            <a:ext cx="49119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44412E34-022B-4915-9A0A-C30AE68092A1}"/>
                  </a:ext>
                </a:extLst>
              </p:cNvPr>
              <p:cNvSpPr/>
              <p:nvPr/>
            </p:nvSpPr>
            <p:spPr>
              <a:xfrm>
                <a:off x="6975231" y="2514600"/>
                <a:ext cx="2000982" cy="1143000"/>
              </a:xfrm>
              <a:prstGeom prst="wedgeEllipseCallout">
                <a:avLst>
                  <a:gd name="adj1" fmla="val -72290"/>
                  <a:gd name="adj2" fmla="val -147500"/>
                </a:avLst>
              </a:prstGeom>
              <a:solidFill>
                <a:schemeClr val="accent1">
                  <a:alpha val="4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This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44412E34-022B-4915-9A0A-C30AE6809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31" y="2514600"/>
                <a:ext cx="2000982" cy="1143000"/>
              </a:xfrm>
              <a:prstGeom prst="wedgeEllipseCallout">
                <a:avLst>
                  <a:gd name="adj1" fmla="val -72290"/>
                  <a:gd name="adj2" fmla="val -1475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7096C-83E2-42A5-9393-C867EEF4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50" y="771678"/>
            <a:ext cx="6867525" cy="2276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D8AB97-A175-470A-A783-DC27CD44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3256168"/>
            <a:ext cx="6334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7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5DC43-920A-4FFA-B255-0354C30D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265800"/>
            <a:ext cx="7086600" cy="153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D2CA52-2B6A-4322-B60A-6666C8F0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799325"/>
            <a:ext cx="7315200" cy="257175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232E27-BC96-4C4F-9AD9-B700C8D0E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96" y="214298"/>
            <a:ext cx="3014837" cy="2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1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7D377-ADED-4F51-8738-FE4A2C8B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5" y="661679"/>
            <a:ext cx="7029450" cy="429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C02CA-5F08-461A-A60F-35DED081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4" y="5149645"/>
            <a:ext cx="6515100" cy="121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71F3D-5FEF-4967-ADBA-D8C1A15DA3D9}"/>
              </a:ext>
            </a:extLst>
          </p:cNvPr>
          <p:cNvSpPr/>
          <p:nvPr/>
        </p:nvSpPr>
        <p:spPr>
          <a:xfrm>
            <a:off x="691662" y="1910862"/>
            <a:ext cx="7760676" cy="4654054"/>
          </a:xfrm>
          <a:prstGeom prst="rect">
            <a:avLst/>
          </a:prstGeom>
          <a:solidFill>
            <a:schemeClr val="bg1"/>
          </a:solidFill>
          <a:ln>
            <a:solidFill>
              <a:srgbClr val="0E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A4B43-3C03-470D-BCDD-A973F702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0" y="699780"/>
            <a:ext cx="70199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5A00A-27EC-4D14-BC68-657EE3A2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9" y="715021"/>
            <a:ext cx="7105650" cy="4366858"/>
          </a:xfrm>
          <a:prstGeom prst="rect">
            <a:avLst/>
          </a:prstGeom>
        </p:spPr>
      </p:pic>
      <p:pic>
        <p:nvPicPr>
          <p:cNvPr id="4" name="Picture 3" descr="A cup of coffee on a table&#10;&#10;Description automatically generated">
            <a:extLst>
              <a:ext uri="{FF2B5EF4-FFF2-40B4-BE49-F238E27FC236}">
                <a16:creationId xmlns:a16="http://schemas.microsoft.com/office/drawing/2014/main" id="{4FED5C1E-E7B2-4B35-9EFF-E6B44D176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71" y="3133683"/>
            <a:ext cx="3341077" cy="325883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239021-6AA8-4093-BA63-311DE723F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9" y="3147040"/>
            <a:ext cx="3904642" cy="32588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198B5A-A3B8-4F44-88B2-A8505AA155A6}"/>
              </a:ext>
            </a:extLst>
          </p:cNvPr>
          <p:cNvGrpSpPr/>
          <p:nvPr/>
        </p:nvGrpSpPr>
        <p:grpSpPr>
          <a:xfrm>
            <a:off x="6228283" y="2025661"/>
            <a:ext cx="2008767" cy="963168"/>
            <a:chOff x="7601087" y="769885"/>
            <a:chExt cx="2008767" cy="963168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2FBE855F-6487-4DDF-A3E0-B369BCF493D6}"/>
                </a:ext>
              </a:extLst>
            </p:cNvPr>
            <p:cNvSpPr/>
            <p:nvPr/>
          </p:nvSpPr>
          <p:spPr>
            <a:xfrm>
              <a:off x="7601087" y="769885"/>
              <a:ext cx="2008767" cy="963168"/>
            </a:xfrm>
            <a:prstGeom prst="wedgeRoundRectCallout">
              <a:avLst>
                <a:gd name="adj1" fmla="val -44444"/>
                <a:gd name="adj2" fmla="val 66632"/>
                <a:gd name="adj3" fmla="val 1666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9EB21E-B207-459B-83D9-044758111E82}"/>
                </a:ext>
              </a:extLst>
            </p:cNvPr>
            <p:cNvGrpSpPr/>
            <p:nvPr/>
          </p:nvGrpSpPr>
          <p:grpSpPr>
            <a:xfrm>
              <a:off x="7644179" y="844494"/>
              <a:ext cx="1871197" cy="813950"/>
              <a:chOff x="7839265" y="1957959"/>
              <a:chExt cx="2924175" cy="11620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1A730D9-11B2-4994-AC89-2EF274066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3615" y="1957959"/>
                <a:ext cx="2409825" cy="11620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C19325-1406-48C8-982B-CBFA315D7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9265" y="2272284"/>
                <a:ext cx="514350" cy="533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81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530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38</cp:revision>
  <dcterms:created xsi:type="dcterms:W3CDTF">2019-07-22T21:52:11Z</dcterms:created>
  <dcterms:modified xsi:type="dcterms:W3CDTF">2020-03-27T23:51:14Z</dcterms:modified>
</cp:coreProperties>
</file>